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3" r:id="rId3"/>
    <p:sldId id="267" r:id="rId4"/>
    <p:sldId id="268" r:id="rId5"/>
    <p:sldId id="287" r:id="rId6"/>
    <p:sldId id="289" r:id="rId7"/>
    <p:sldId id="290" r:id="rId8"/>
    <p:sldId id="293" r:id="rId9"/>
    <p:sldId id="310" r:id="rId10"/>
    <p:sldId id="316" r:id="rId11"/>
    <p:sldId id="317" r:id="rId12"/>
    <p:sldId id="295" r:id="rId13"/>
    <p:sldId id="296" r:id="rId14"/>
    <p:sldId id="313" r:id="rId15"/>
    <p:sldId id="298" r:id="rId16"/>
    <p:sldId id="311" r:id="rId17"/>
    <p:sldId id="300" r:id="rId18"/>
    <p:sldId id="312" r:id="rId19"/>
    <p:sldId id="309" r:id="rId20"/>
    <p:sldId id="302" r:id="rId21"/>
    <p:sldId id="303" r:id="rId22"/>
    <p:sldId id="304" r:id="rId23"/>
    <p:sldId id="315" r:id="rId24"/>
    <p:sldId id="305" r:id="rId25"/>
    <p:sldId id="306" r:id="rId26"/>
    <p:sldId id="318" r:id="rId27"/>
    <p:sldId id="319" r:id="rId28"/>
    <p:sldId id="320" r:id="rId29"/>
    <p:sldId id="321" r:id="rId30"/>
    <p:sldId id="322" r:id="rId31"/>
    <p:sldId id="31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B1FA-B36B-4140-B550-479420340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F7D9C-9475-9040-80BE-90BCBEF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8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shows  hotspots related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8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4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1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D357-DA92-2346-A5AE-BB139312B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380DF-9B32-B247-9FF6-894983D9A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6A7CA-0994-254F-9BF8-023F0402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3D0E4-5DAD-874B-BEEB-58AA803F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B4B0-91B9-2748-A70A-8A8518A8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BE0E-8735-C443-B408-BB02A30D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C94E5-B1DE-AE45-BA38-477314E4E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EAF3-8EE0-9240-A2E1-32B7763E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010D-6D6A-734A-A564-63859257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C3B7-1608-E643-A9C6-5BA2CB5A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1642F-9885-8C45-916D-48964D6C7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1F06A-DACE-7747-9CC3-01D28AE6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B223-CBD0-1D4C-8126-6FD7B3CC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A9B9-DA20-A24A-BD16-5AA2AC2A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74BE0-0CBD-CD41-B713-D31FD84C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6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88712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FDD2-62B9-C84D-B263-83C874A1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8BE4-A2FC-7946-9AF0-5493396B5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E15EB-4CC2-AA4A-AB5C-1EC92B2D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D34A-956F-5A4D-A51C-FE480347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0CCF-F33E-3B49-BEA9-B08BA9CC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D256-DFE3-B549-BE9C-2FC62E68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E00BD-A38C-CE4B-BD69-223789312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25E6-7A3A-B34E-80B8-CECDB57B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F156-C4DF-C445-8BAB-26ABACA9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E3693-B0A2-AB48-BF60-C2B5A017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5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17-C07B-044D-9E9E-8AF861D7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3ED2-1402-4740-AD3B-10971A814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AD78B-4F09-C842-B14F-7536E2450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2423-6F44-3141-9109-48204F1E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CED88-2E8B-DC48-A866-BD8C3845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B99A6-272E-524A-A269-F4424C5F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3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F53B-BF83-C84C-A9F1-F838B1BF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ED644-9E4E-BD46-AC1C-F14B6925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F5CF4-4019-8C40-B867-9D7BB7CB0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3AE0E-F712-2E4C-9350-7A7CDCCA9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792F7-9C41-2E47-9F45-5203C5DDF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21A73-3974-1E47-A0E6-B74A9E4C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7E61F9-38C2-C042-8F49-23480B80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9DD88-867E-6143-A39A-6E973A41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7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1C88-7416-9849-BF63-A0CECF29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FC86E-E172-C043-BBE6-BA1BA61A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5EC77-7A5F-1C4C-993C-C7691BDE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62440-1FAA-B24C-B959-36616C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7C311-2937-184D-87E1-83D9C312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62514-7350-0F44-AF16-F1F1BBA4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70E69-C4E7-EF4C-92B5-D692AC06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FE54-25BC-A74D-AB6A-9C5D9B4A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25E2-35F5-7D40-AF14-523C172E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9F9C5-DEEF-1C4C-8946-4AA55DA7A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E9386-AA62-C24D-A30C-032C69B2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6A5D6-3071-7646-8840-46C1B309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6752E-6716-4642-9288-D0EEFFEC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9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66F8-C617-F945-B73F-D6E0EEB1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0911A-AF0F-9D4A-AFA4-0AEA3C4C0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8D63A-A75F-2444-BE6C-DB21C3BE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2714E-9AB0-CB46-8AD7-67C81442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E325B-674D-5E48-A28A-6A3233C1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652A9-2471-9B42-A02A-36A8ECAE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7D10EF-6EA2-2645-BC0E-6915CC33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233E-A25A-4E42-901B-4989693D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FC0DA-2AF6-C949-AC3A-5F47C9C29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7AC86-4CD8-2749-AAAC-5497E93A1C85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C107B-789A-AC49-B10C-577690463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79B5A-0782-A14E-B3F7-D5ED821AF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747C3-25C5-314F-AB0A-029AD955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5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98E0-F873-8D40-9DA4-2754F739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415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02- Occurrence Record Cleaning</a:t>
            </a:r>
          </a:p>
        </p:txBody>
      </p:sp>
      <p:pic>
        <p:nvPicPr>
          <p:cNvPr id="4" name="Picture 3" descr="band.jpg">
            <a:extLst>
              <a:ext uri="{FF2B5EF4-FFF2-40B4-BE49-F238E27FC236}">
                <a16:creationId xmlns:a16="http://schemas.microsoft.com/office/drawing/2014/main" id="{3EA100DD-379A-B64E-9971-E2146A3A4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5" name="Picture 6" descr="https://www.idigbio.org/wiki/_media/idigbio_logo_rgb.png">
            <a:extLst>
              <a:ext uri="{FF2B5EF4-FFF2-40B4-BE49-F238E27FC236}">
                <a16:creationId xmlns:a16="http://schemas.microsoft.com/office/drawing/2014/main" id="{20E4888B-F44F-424A-A5C9-B8766FCD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FCA91-03DC-2741-849D-68E2121BC3B0}"/>
              </a:ext>
            </a:extLst>
          </p:cNvPr>
          <p:cNvSpPr txBox="1"/>
          <p:nvPr/>
        </p:nvSpPr>
        <p:spPr>
          <a:xfrm>
            <a:off x="4434712" y="3884840"/>
            <a:ext cx="3322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000" dirty="0">
              <a:solidFill>
                <a:srgbClr val="0070C0"/>
              </a:solidFill>
            </a:endParaRPr>
          </a:p>
          <a:p>
            <a:pPr algn="ctr"/>
            <a:r>
              <a:rPr lang="en-US" sz="3000">
                <a:solidFill>
                  <a:srgbClr val="0070C0"/>
                </a:solidFill>
              </a:rPr>
              <a:t>Shelly Gaynor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105020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Clean localities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5CE9C6-EC7F-DFC7-289A-16A19C9C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7"/>
          <a:stretch/>
        </p:blipFill>
        <p:spPr>
          <a:xfrm>
            <a:off x="704155" y="1555478"/>
            <a:ext cx="10783690" cy="1935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2B691E-928C-922A-9504-FC17871057B2}"/>
              </a:ext>
            </a:extLst>
          </p:cNvPr>
          <p:cNvSpPr/>
          <p:nvPr/>
        </p:nvSpPr>
        <p:spPr>
          <a:xfrm>
            <a:off x="3977973" y="2895115"/>
            <a:ext cx="7067811" cy="4046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55340D5-386D-F558-F130-9A25B11F0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80"/>
          <a:stretch/>
        </p:blipFill>
        <p:spPr>
          <a:xfrm>
            <a:off x="2176830" y="3631118"/>
            <a:ext cx="7713878" cy="24349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6B5F2-88D0-55F6-3F61-9A116551698F}"/>
              </a:ext>
            </a:extLst>
          </p:cNvPr>
          <p:cNvSpPr txBox="1"/>
          <p:nvPr/>
        </p:nvSpPr>
        <p:spPr>
          <a:xfrm>
            <a:off x="932865" y="6103672"/>
            <a:ext cx="10870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Our climate layers are 30 arc-sec resolution which is about 1000 meters</a:t>
            </a:r>
          </a:p>
        </p:txBody>
      </p:sp>
    </p:spTree>
    <p:extLst>
      <p:ext uri="{BB962C8B-B14F-4D97-AF65-F5344CB8AC3E}">
        <p14:creationId xmlns:p14="http://schemas.microsoft.com/office/powerpoint/2010/main" val="118283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Clean localities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5CE9C6-EC7F-DFC7-289A-16A19C9C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7"/>
          <a:stretch/>
        </p:blipFill>
        <p:spPr>
          <a:xfrm>
            <a:off x="704155" y="1555478"/>
            <a:ext cx="10783690" cy="1935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6B5F2-88D0-55F6-3F61-9A116551698F}"/>
              </a:ext>
            </a:extLst>
          </p:cNvPr>
          <p:cNvSpPr txBox="1"/>
          <p:nvPr/>
        </p:nvSpPr>
        <p:spPr>
          <a:xfrm>
            <a:off x="660730" y="3491359"/>
            <a:ext cx="10036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skewed records can be identified with based on the ‘</a:t>
            </a:r>
            <a:r>
              <a:rPr lang="en-US" sz="2800" dirty="0" err="1"/>
              <a:t>InformationWitheld</a:t>
            </a:r>
            <a:r>
              <a:rPr lang="en-US" sz="2800" dirty="0"/>
              <a:t>’ column.</a:t>
            </a: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ED3AA4F-233E-F009-F518-E98CE51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0" y="4920097"/>
            <a:ext cx="11790819" cy="17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4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DD0582B0-9EDC-3C48-9C0C-1228A4AFC14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Clean localities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1BFD2-58AB-E243-B8FE-608EFC03396F}"/>
              </a:ext>
            </a:extLst>
          </p:cNvPr>
          <p:cNvSpPr txBox="1"/>
          <p:nvPr/>
        </p:nvSpPr>
        <p:spPr>
          <a:xfrm>
            <a:off x="0" y="6596390"/>
            <a:ext cx="1198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Zizka</a:t>
            </a:r>
            <a:r>
              <a:rPr lang="en-US" sz="1400" dirty="0"/>
              <a:t> et al. 2019. </a:t>
            </a:r>
            <a:r>
              <a:rPr lang="en-US" sz="1400" dirty="0" err="1"/>
              <a:t>CoordinateCleaner</a:t>
            </a:r>
            <a:r>
              <a:rPr lang="en-US" sz="1400" dirty="0"/>
              <a:t>: Standardized cleaning of occurrence records from biological collection databases. Methods in Ecology and Evolution.</a:t>
            </a:r>
          </a:p>
          <a:p>
            <a:r>
              <a:rPr lang="en-US" sz="1400" dirty="0"/>
              <a:t>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4A1B44-DF86-F558-1F34-7685687F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97" y="1679913"/>
            <a:ext cx="9338605" cy="2665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B6509-661A-3C4A-9589-07C7458EDDC1}"/>
              </a:ext>
            </a:extLst>
          </p:cNvPr>
          <p:cNvSpPr txBox="1"/>
          <p:nvPr/>
        </p:nvSpPr>
        <p:spPr>
          <a:xfrm>
            <a:off x="5406262" y="1519922"/>
            <a:ext cx="3107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Removes points in a radius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around biodiversity institutions</a:t>
            </a:r>
          </a:p>
        </p:txBody>
      </p:sp>
    </p:spTree>
    <p:extLst>
      <p:ext uri="{BB962C8B-B14F-4D97-AF65-F5344CB8AC3E}">
        <p14:creationId xmlns:p14="http://schemas.microsoft.com/office/powerpoint/2010/main" val="301805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3. Remove Duplicates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A2FB4-67E7-3548-BD5C-7F432637EDFB}"/>
              </a:ext>
            </a:extLst>
          </p:cNvPr>
          <p:cNvSpPr txBox="1"/>
          <p:nvPr/>
        </p:nvSpPr>
        <p:spPr>
          <a:xfrm>
            <a:off x="676405" y="4622104"/>
            <a:ext cx="1116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parsedate</a:t>
            </a:r>
            <a:r>
              <a:rPr lang="en-US" sz="2800" dirty="0"/>
              <a:t> is a beautiful package that parses dates – However, it only parses dates after 1970!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Try </a:t>
            </a:r>
            <a:r>
              <a:rPr lang="en-US" sz="2800" b="1" dirty="0" err="1"/>
              <a:t>remove.unparable</a:t>
            </a:r>
            <a:r>
              <a:rPr lang="en-US" sz="2800" b="1" dirty="0"/>
              <a:t> = FALSE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45F08-B829-1916-73CE-3D2FF7FF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33" y="1843088"/>
            <a:ext cx="9840667" cy="26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Spatial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1075170" y="1657351"/>
            <a:ext cx="5414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1" y="5967840"/>
            <a:ext cx="784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Daru et al. 2017. Widespread sampling biases in herbaria revealed from large-scale digitization. New Phytologist.</a:t>
            </a:r>
          </a:p>
          <a:p>
            <a:endParaRPr lang="en-US" sz="240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67484" y="939547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</p:spTree>
    <p:extLst>
      <p:ext uri="{BB962C8B-B14F-4D97-AF65-F5344CB8AC3E}">
        <p14:creationId xmlns:p14="http://schemas.microsoft.com/office/powerpoint/2010/main" val="83111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Spatial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1075170" y="1657351"/>
            <a:ext cx="59031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filtering, there may still be spatial autocorrelation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can be accounted for by data partitioning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0" y="5967840"/>
            <a:ext cx="10912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Sillero</a:t>
            </a:r>
            <a:r>
              <a:rPr lang="en-US" sz="2400" dirty="0"/>
              <a:t> N. and A. M. Barbosa. 2020. Common mistakes in ecological niche models. International Journal of Geographical Information Science.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E3402D-32CD-B943-A435-23FA26B96495}"/>
              </a:ext>
            </a:extLst>
          </p:cNvPr>
          <p:cNvGrpSpPr/>
          <p:nvPr/>
        </p:nvGrpSpPr>
        <p:grpSpPr>
          <a:xfrm>
            <a:off x="7919010" y="2345332"/>
            <a:ext cx="3197820" cy="2167336"/>
            <a:chOff x="7245416" y="2198710"/>
            <a:chExt cx="3197820" cy="21673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9CBA6B-7A49-EA46-A8D4-5B255FF235E6}"/>
                </a:ext>
              </a:extLst>
            </p:cNvPr>
            <p:cNvSpPr txBox="1"/>
            <p:nvPr/>
          </p:nvSpPr>
          <p:spPr>
            <a:xfrm>
              <a:off x="8542490" y="3996714"/>
              <a:ext cx="1537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Env. Similarity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2A621B-2863-0049-BD0B-89DC926D8147}"/>
                </a:ext>
              </a:extLst>
            </p:cNvPr>
            <p:cNvGrpSpPr/>
            <p:nvPr/>
          </p:nvGrpSpPr>
          <p:grpSpPr>
            <a:xfrm>
              <a:off x="8245642" y="2198710"/>
              <a:ext cx="2197594" cy="1780674"/>
              <a:chOff x="4732421" y="3834063"/>
              <a:chExt cx="2197594" cy="178067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E716F75-552E-7E42-A625-4A134016B117}"/>
                  </a:ext>
                </a:extLst>
              </p:cNvPr>
              <p:cNvCxnSpPr/>
              <p:nvPr/>
            </p:nvCxnSpPr>
            <p:spPr>
              <a:xfrm>
                <a:off x="4732421" y="3834063"/>
                <a:ext cx="0" cy="17806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64CCBA7-1079-0D41-A06B-827C2BE56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2421" y="5594773"/>
                <a:ext cx="21975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639EA6-A1DD-3E42-A2E2-BA4476DE6F67}"/>
                </a:ext>
              </a:extLst>
            </p:cNvPr>
            <p:cNvSpPr txBox="1"/>
            <p:nvPr/>
          </p:nvSpPr>
          <p:spPr>
            <a:xfrm>
              <a:off x="7245416" y="2903122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053951-BF90-5F46-9EBE-D07D673B129F}"/>
                </a:ext>
              </a:extLst>
            </p:cNvPr>
            <p:cNvSpPr/>
            <p:nvPr/>
          </p:nvSpPr>
          <p:spPr>
            <a:xfrm>
              <a:off x="8354641" y="239332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B9C329-1C9A-B047-B38B-FC1E4E6E9F55}"/>
                </a:ext>
              </a:extLst>
            </p:cNvPr>
            <p:cNvSpPr/>
            <p:nvPr/>
          </p:nvSpPr>
          <p:spPr>
            <a:xfrm>
              <a:off x="8600799" y="2336404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4EDC8B-8F70-6540-AC9F-774B2C6D144E}"/>
                </a:ext>
              </a:extLst>
            </p:cNvPr>
            <p:cNvSpPr/>
            <p:nvPr/>
          </p:nvSpPr>
          <p:spPr>
            <a:xfrm>
              <a:off x="8576582" y="256728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391EA4-95E1-8349-8E2C-B2B7074AB35F}"/>
                </a:ext>
              </a:extLst>
            </p:cNvPr>
            <p:cNvSpPr/>
            <p:nvPr/>
          </p:nvSpPr>
          <p:spPr>
            <a:xfrm>
              <a:off x="8556983" y="285524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D323EF-0566-2848-B099-3F3D1E596236}"/>
                </a:ext>
              </a:extLst>
            </p:cNvPr>
            <p:cNvSpPr/>
            <p:nvPr/>
          </p:nvSpPr>
          <p:spPr>
            <a:xfrm>
              <a:off x="8808210" y="2691538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CD7896-B524-7546-BE6A-82587BAE7467}"/>
                </a:ext>
              </a:extLst>
            </p:cNvPr>
            <p:cNvSpPr/>
            <p:nvPr/>
          </p:nvSpPr>
          <p:spPr>
            <a:xfrm>
              <a:off x="9043797" y="258420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42A523D-13DB-2142-A104-45F12E2E6CAF}"/>
                </a:ext>
              </a:extLst>
            </p:cNvPr>
            <p:cNvSpPr/>
            <p:nvPr/>
          </p:nvSpPr>
          <p:spPr>
            <a:xfrm>
              <a:off x="9768330" y="34431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3C5874-DF0B-3744-8FE1-03CD7739DC78}"/>
                </a:ext>
              </a:extLst>
            </p:cNvPr>
            <p:cNvSpPr/>
            <p:nvPr/>
          </p:nvSpPr>
          <p:spPr>
            <a:xfrm>
              <a:off x="9920730" y="35955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61EDE-9332-D64F-B03F-8DA2E75FBE72}"/>
                </a:ext>
              </a:extLst>
            </p:cNvPr>
            <p:cNvSpPr/>
            <p:nvPr/>
          </p:nvSpPr>
          <p:spPr>
            <a:xfrm>
              <a:off x="10073130" y="37479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C5B2FF4-E8D3-6648-B12F-ED2E497174CA}"/>
                </a:ext>
              </a:extLst>
            </p:cNvPr>
            <p:cNvSpPr/>
            <p:nvPr/>
          </p:nvSpPr>
          <p:spPr>
            <a:xfrm>
              <a:off x="9006330" y="26811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F17803-78B7-AB42-B78B-4F4DC79B95EC}"/>
                </a:ext>
              </a:extLst>
            </p:cNvPr>
            <p:cNvSpPr/>
            <p:nvPr/>
          </p:nvSpPr>
          <p:spPr>
            <a:xfrm>
              <a:off x="9158730" y="28335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0DFD121-B997-6B4B-BD8E-0D9AC5A8F69E}"/>
                </a:ext>
              </a:extLst>
            </p:cNvPr>
            <p:cNvSpPr/>
            <p:nvPr/>
          </p:nvSpPr>
          <p:spPr>
            <a:xfrm>
              <a:off x="8904220" y="2825647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EA03A5-A41A-614D-A493-F805D8AD510F}"/>
                </a:ext>
              </a:extLst>
            </p:cNvPr>
            <p:cNvSpPr/>
            <p:nvPr/>
          </p:nvSpPr>
          <p:spPr>
            <a:xfrm>
              <a:off x="8918190" y="2989804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8C2419-E4CD-5747-9908-E3CC0A05D7E2}"/>
                </a:ext>
              </a:extLst>
            </p:cNvPr>
            <p:cNvSpPr/>
            <p:nvPr/>
          </p:nvSpPr>
          <p:spPr>
            <a:xfrm>
              <a:off x="9357789" y="312385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96D7AE-AEEC-314D-AE7D-97CF1582496F}"/>
                </a:ext>
              </a:extLst>
            </p:cNvPr>
            <p:cNvSpPr/>
            <p:nvPr/>
          </p:nvSpPr>
          <p:spPr>
            <a:xfrm>
              <a:off x="9467251" y="329333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FE5A09-0737-304C-928E-9DC8B2A26611}"/>
                </a:ext>
              </a:extLst>
            </p:cNvPr>
            <p:cNvSpPr/>
            <p:nvPr/>
          </p:nvSpPr>
          <p:spPr>
            <a:xfrm>
              <a:off x="9328995" y="290504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1DFD46-8FB6-A64B-8064-FCE041E76AE7}"/>
                </a:ext>
              </a:extLst>
            </p:cNvPr>
            <p:cNvSpPr/>
            <p:nvPr/>
          </p:nvSpPr>
          <p:spPr>
            <a:xfrm>
              <a:off x="9139990" y="3112803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B715AA-E01C-E449-90B5-3DC120B292EF}"/>
                </a:ext>
              </a:extLst>
            </p:cNvPr>
            <p:cNvSpPr/>
            <p:nvPr/>
          </p:nvSpPr>
          <p:spPr>
            <a:xfrm>
              <a:off x="9626328" y="3217808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179138-256F-724C-84AA-439F826E9FF9}"/>
                </a:ext>
              </a:extLst>
            </p:cNvPr>
            <p:cNvSpPr/>
            <p:nvPr/>
          </p:nvSpPr>
          <p:spPr>
            <a:xfrm>
              <a:off x="9756727" y="365655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FDBBFC-4B42-6F45-8FA5-0EAE67E7365B}"/>
                </a:ext>
              </a:extLst>
            </p:cNvPr>
            <p:cNvCxnSpPr>
              <a:cxnSpLocks/>
            </p:cNvCxnSpPr>
            <p:nvPr/>
          </p:nvCxnSpPr>
          <p:spPr>
            <a:xfrm>
              <a:off x="8446081" y="2317624"/>
              <a:ext cx="1804824" cy="1540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79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Spatial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E10FE-BCB0-BA4A-95DA-94E4D4AAE663}"/>
              </a:ext>
            </a:extLst>
          </p:cNvPr>
          <p:cNvSpPr txBox="1"/>
          <p:nvPr/>
        </p:nvSpPr>
        <p:spPr>
          <a:xfrm>
            <a:off x="4033381" y="7377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B78888-1E5F-9967-C0C6-94484046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754427"/>
            <a:ext cx="8972550" cy="46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Spatial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F2AF4-83E5-494C-B2D0-6131DA1982C0}"/>
              </a:ext>
            </a:extLst>
          </p:cNvPr>
          <p:cNvSpPr txBox="1"/>
          <p:nvPr/>
        </p:nvSpPr>
        <p:spPr>
          <a:xfrm>
            <a:off x="363353" y="5088850"/>
            <a:ext cx="11784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rdist.earth</a:t>
            </a:r>
            <a:r>
              <a:rPr lang="en-US" sz="2800" b="1" dirty="0"/>
              <a:t> </a:t>
            </a:r>
            <a:r>
              <a:rPr lang="en-US" sz="2800" dirty="0"/>
              <a:t>can be used to look at nearest neighbor distance in kilometers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do.call</a:t>
            </a:r>
            <a:r>
              <a:rPr lang="en-US" sz="2800" b="1" dirty="0"/>
              <a:t> </a:t>
            </a:r>
            <a:r>
              <a:rPr lang="en-US" sz="2800" dirty="0"/>
              <a:t>applies to a list, </a:t>
            </a:r>
            <a:r>
              <a:rPr lang="en-US" sz="2800" b="1" dirty="0" err="1"/>
              <a:t>rbind</a:t>
            </a:r>
            <a:r>
              <a:rPr lang="en-US" sz="2800" dirty="0"/>
              <a:t> binds rows, and the </a:t>
            </a:r>
            <a:r>
              <a:rPr lang="en-US" sz="2800" b="1" dirty="0"/>
              <a:t>sort</a:t>
            </a:r>
            <a:r>
              <a:rPr lang="en-US" sz="2800" dirty="0"/>
              <a:t> is set up to select the lowest value.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want to look at the </a:t>
            </a:r>
            <a:r>
              <a:rPr lang="en-US" sz="2800" b="1" dirty="0"/>
              <a:t>min </a:t>
            </a:r>
            <a:r>
              <a:rPr lang="en-US" sz="2800" dirty="0"/>
              <a:t>distance between points remaining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40D4C3-A544-8858-19C4-6EBE73BBE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70" y="1520150"/>
            <a:ext cx="7973339" cy="36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currence data cleaning">
            <a:extLst>
              <a:ext uri="{FF2B5EF4-FFF2-40B4-BE49-F238E27FC236}">
                <a16:creationId xmlns:a16="http://schemas.microsoft.com/office/drawing/2014/main" id="{6E358298-9CD9-A54B-B0C1-9730D97672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Spatial Correction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1CC2B-7740-1047-81AF-D73E3A528DF0}"/>
              </a:ext>
            </a:extLst>
          </p:cNvPr>
          <p:cNvSpPr txBox="1"/>
          <p:nvPr/>
        </p:nvSpPr>
        <p:spPr>
          <a:xfrm>
            <a:off x="898358" y="1508383"/>
            <a:ext cx="110850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spThin</a:t>
            </a:r>
            <a:r>
              <a:rPr lang="en-US" sz="2800" dirty="0"/>
              <a:t> function </a:t>
            </a:r>
            <a:r>
              <a:rPr lang="en-US" sz="2800" b="1" i="1" dirty="0"/>
              <a:t>thin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Set </a:t>
            </a:r>
            <a:r>
              <a:rPr lang="en-US" sz="2800" dirty="0" err="1"/>
              <a:t>thin.par</a:t>
            </a:r>
            <a:r>
              <a:rPr lang="en-US" sz="2800" dirty="0"/>
              <a:t> = minimum nearest neighbor distance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Next, the function calculates pairwise distance between all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1) For each record, IDs the # of occurrence records within distance </a:t>
            </a:r>
            <a:r>
              <a:rPr lang="en-US" sz="2800" dirty="0" err="1"/>
              <a:t>thin.par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2) One record of those which share the greatest # from (1) is removed at random.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3) Repeat 1 – 2 till no record has a nearest neighbor closer than </a:t>
            </a:r>
            <a:r>
              <a:rPr lang="en-US" sz="2800" dirty="0" err="1"/>
              <a:t>thin.par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7871B-CEE6-1042-A56C-20C3FA223E77}"/>
              </a:ext>
            </a:extLst>
          </p:cNvPr>
          <p:cNvSpPr txBox="1"/>
          <p:nvPr/>
        </p:nvSpPr>
        <p:spPr>
          <a:xfrm>
            <a:off x="0" y="6104320"/>
            <a:ext cx="1198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Aiello-</a:t>
            </a:r>
            <a:r>
              <a:rPr lang="en-US" sz="2400" dirty="0" err="1"/>
              <a:t>Lammens</a:t>
            </a:r>
            <a:r>
              <a:rPr lang="en-US" sz="2400" dirty="0"/>
              <a:t> et al. 2015. </a:t>
            </a:r>
            <a:r>
              <a:rPr lang="en-US" sz="2400" dirty="0" err="1"/>
              <a:t>spThin</a:t>
            </a:r>
            <a:r>
              <a:rPr lang="en-US" sz="2400" dirty="0"/>
              <a:t>: an R package for spatial thinning of species occurrence records for use in ecological niche models. </a:t>
            </a:r>
            <a:r>
              <a:rPr lang="en-US" sz="2400" dirty="0" err="1"/>
              <a:t>Ecography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397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4. Spatial Correction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A8D6B9-D86E-CB2A-5FC7-63018390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45" y="2048962"/>
            <a:ext cx="10813210" cy="27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3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ccurrence data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sz="6000" dirty="0"/>
              <a:t>Occurrence data cleaning</a:t>
            </a:r>
          </a:p>
        </p:txBody>
      </p:sp>
      <p:sp>
        <p:nvSpPr>
          <p:cNvPr id="173" name="Occurence_Data_Cleaning.R"/>
          <p:cNvSpPr txBox="1"/>
          <p:nvPr/>
        </p:nvSpPr>
        <p:spPr>
          <a:xfrm>
            <a:off x="4393057" y="190557"/>
            <a:ext cx="3209276" cy="349135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dirty="0"/>
              <a:t>02_ </a:t>
            </a:r>
            <a:r>
              <a:rPr lang="en-US"/>
              <a:t>Occurrence_Data_Cleaning.</a:t>
            </a:r>
            <a:r>
              <a:rPr lang="en-US" dirty="0"/>
              <a:t>R</a:t>
            </a:r>
            <a:endParaRPr sz="1266" dirty="0"/>
          </a:p>
        </p:txBody>
      </p:sp>
      <p:sp>
        <p:nvSpPr>
          <p:cNvPr id="174" name="Exploring the dataset in R - dplyr…"/>
          <p:cNvSpPr txBox="1"/>
          <p:nvPr/>
        </p:nvSpPr>
        <p:spPr>
          <a:xfrm>
            <a:off x="980326" y="1876650"/>
            <a:ext cx="8099459" cy="4227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spAutoFit/>
          </a:bodyPr>
          <a:lstStyle/>
          <a:p>
            <a:pPr marL="460375" indent="-450850">
              <a:buSzPct val="100000"/>
              <a:defRPr sz="3200"/>
            </a:pPr>
            <a:r>
              <a:rPr lang="en-US" sz="2250" dirty="0"/>
              <a:t>0.   </a:t>
            </a:r>
            <a:r>
              <a:rPr sz="2250" dirty="0"/>
              <a:t>Exploring the dataset</a:t>
            </a:r>
            <a:endParaRPr lang="en-US" sz="2250" dirty="0"/>
          </a:p>
          <a:p>
            <a:pPr marL="446469" indent="-446469">
              <a:buSzPct val="100000"/>
              <a:buAutoNum type="arabicPeriod"/>
              <a:defRPr sz="3200"/>
            </a:pPr>
            <a:r>
              <a:rPr lang="en-US" sz="2250" dirty="0"/>
              <a:t>Resolve taxon names</a:t>
            </a:r>
          </a:p>
          <a:p>
            <a:pPr marL="446469" indent="-446469">
              <a:buSzPct val="100000"/>
              <a:buFontTx/>
              <a:buAutoNum type="arabicPeriod"/>
              <a:defRPr sz="3200"/>
            </a:pPr>
            <a:r>
              <a:rPr lang="en-US" sz="2250" dirty="0"/>
              <a:t>Clean localities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Precision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Remove impossible points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Most common coordinate: 0.00, 0.00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Cultivated zones, botanical gardens, </a:t>
            </a:r>
            <a:r>
              <a:rPr sz="2250" dirty="0" err="1"/>
              <a:t>etc</a:t>
            </a:r>
            <a:endParaRPr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sz="2250" dirty="0"/>
              <a:t>Remove duplicates</a:t>
            </a:r>
            <a:endParaRPr lang="en-US"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Spatial correction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Visualize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Save </a:t>
            </a:r>
            <a:r>
              <a:rPr lang="en-US" sz="2250" dirty="0" err="1"/>
              <a:t>cleaned.csv</a:t>
            </a:r>
            <a:endParaRPr lang="en-US" sz="2250" dirty="0"/>
          </a:p>
          <a:p>
            <a:pPr>
              <a:buSzPct val="100000"/>
              <a:defRPr sz="3200"/>
            </a:pPr>
            <a:r>
              <a:rPr lang="en-US" sz="2250" dirty="0"/>
              <a:t>- REPEAT -</a:t>
            </a:r>
          </a:p>
        </p:txBody>
      </p:sp>
    </p:spTree>
    <p:extLst>
      <p:ext uri="{BB962C8B-B14F-4D97-AF65-F5344CB8AC3E}">
        <p14:creationId xmlns:p14="http://schemas.microsoft.com/office/powerpoint/2010/main" val="28252797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Plot Cleaned Records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C1E6D-4C7F-BA4D-9E10-51F9CC30F95F}"/>
              </a:ext>
            </a:extLst>
          </p:cNvPr>
          <p:cNvSpPr txBox="1"/>
          <p:nvPr/>
        </p:nvSpPr>
        <p:spPr>
          <a:xfrm>
            <a:off x="217836" y="4533859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crs</a:t>
            </a:r>
            <a:r>
              <a:rPr lang="en-US" sz="2800" dirty="0"/>
              <a:t> = 4326 is WGS84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the function </a:t>
            </a:r>
            <a:r>
              <a:rPr lang="en-US" sz="2800" b="1" dirty="0"/>
              <a:t>borders</a:t>
            </a:r>
            <a:r>
              <a:rPr lang="en-US" sz="2800" dirty="0"/>
              <a:t> from the package </a:t>
            </a:r>
            <a:r>
              <a:rPr lang="en-US" sz="2800" b="1" dirty="0"/>
              <a:t>ggplot2</a:t>
            </a:r>
            <a:r>
              <a:rPr lang="en-US" sz="2800" dirty="0"/>
              <a:t>, we download </a:t>
            </a:r>
            <a:r>
              <a:rPr lang="en-US" sz="2800" dirty="0" err="1"/>
              <a:t>basemaps</a:t>
            </a:r>
            <a:r>
              <a:rPr lang="en-US" sz="2800" dirty="0"/>
              <a:t> to plot our points on.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511276F-A7E9-6490-A860-6069EDD9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20" y="1577149"/>
            <a:ext cx="8955160" cy="28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Plot Cleaned Records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EAF1ED-D1F6-2B78-843C-8DCBDF2F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385"/>
            <a:ext cx="7772400" cy="4484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8A252-41D9-5442-94F5-47DA7EB7E5E5}"/>
              </a:ext>
            </a:extLst>
          </p:cNvPr>
          <p:cNvSpPr txBox="1"/>
          <p:nvPr/>
        </p:nvSpPr>
        <p:spPr>
          <a:xfrm>
            <a:off x="8459214" y="1865055"/>
            <a:ext cx="17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Add </a:t>
            </a:r>
            <a:r>
              <a:rPr lang="en-US" dirty="0" err="1">
                <a:solidFill>
                  <a:srgbClr val="FF0000"/>
                </a:solidFill>
              </a:rPr>
              <a:t>basemaps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2845-AB54-7643-A09B-09A8A7B93501}"/>
              </a:ext>
            </a:extLst>
          </p:cNvPr>
          <p:cNvSpPr txBox="1"/>
          <p:nvPr/>
        </p:nvSpPr>
        <p:spPr>
          <a:xfrm>
            <a:off x="8459214" y="2463973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Add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CE329-B1B8-9A48-9BCD-DE736F8FB7FC}"/>
              </a:ext>
            </a:extLst>
          </p:cNvPr>
          <p:cNvSpPr txBox="1"/>
          <p:nvPr/>
        </p:nvSpPr>
        <p:spPr>
          <a:xfrm>
            <a:off x="8459214" y="3244334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Zoom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0D706-6680-3848-A1EC-C5E975E80F88}"/>
              </a:ext>
            </a:extLst>
          </p:cNvPr>
          <p:cNvSpPr txBox="1"/>
          <p:nvPr/>
        </p:nvSpPr>
        <p:spPr>
          <a:xfrm>
            <a:off x="8459214" y="4022339"/>
            <a:ext cx="16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Fix axis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9AE88-57DC-6F49-9AE3-41F67BBFBB30}"/>
              </a:ext>
            </a:extLst>
          </p:cNvPr>
          <p:cNvSpPr txBox="1"/>
          <p:nvPr/>
        </p:nvSpPr>
        <p:spPr>
          <a:xfrm>
            <a:off x="8459214" y="4645580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Add scale and North arrow</a:t>
            </a:r>
          </a:p>
        </p:txBody>
      </p:sp>
    </p:spTree>
    <p:extLst>
      <p:ext uri="{BB962C8B-B14F-4D97-AF65-F5344CB8AC3E}">
        <p14:creationId xmlns:p14="http://schemas.microsoft.com/office/powerpoint/2010/main" val="406040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Plot Cleaned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DE24C-5CEA-DD6C-EBE2-DACEFB2D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82" y="1465544"/>
            <a:ext cx="7549437" cy="53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A77EE1C0-67A9-5756-F0D0-526AC49DC5B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5. Plot Cleaned Records</a:t>
            </a:r>
          </a:p>
        </p:txBody>
      </p:sp>
      <p:pic>
        <p:nvPicPr>
          <p:cNvPr id="5" name="Picture 4" descr="A map with blue pins&#10;&#10;Description automatically generated">
            <a:extLst>
              <a:ext uri="{FF2B5EF4-FFF2-40B4-BE49-F238E27FC236}">
                <a16:creationId xmlns:a16="http://schemas.microsoft.com/office/drawing/2014/main" id="{5E91C392-6E1F-2A69-5E78-C4468EAC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03" y="1513748"/>
            <a:ext cx="6247594" cy="51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95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6. Saved </a:t>
            </a:r>
            <a:r>
              <a:rPr lang="en-US" sz="6000" dirty="0" err="1">
                <a:solidFill>
                  <a:schemeClr val="accent1"/>
                </a:solidFill>
              </a:rPr>
              <a:t>Cleaned.csv</a:t>
            </a: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41E7B-D453-0BD3-74AF-4B46D7B8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7" y="1843088"/>
            <a:ext cx="10271713" cy="10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7. Repeat for all taxa</a:t>
            </a: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946DB5-C9C6-1D27-7372-AC385C28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3088"/>
            <a:ext cx="7772400" cy="389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D3CA0-AAA6-EF43-80AB-E92B1D80A5D6}"/>
              </a:ext>
            </a:extLst>
          </p:cNvPr>
          <p:cNvSpPr txBox="1"/>
          <p:nvPr/>
        </p:nvSpPr>
        <p:spPr>
          <a:xfrm>
            <a:off x="7467299" y="2050912"/>
            <a:ext cx="35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Create list of files with paths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49CF4-373C-59D1-41EA-7537AD831485}"/>
              </a:ext>
            </a:extLst>
          </p:cNvPr>
          <p:cNvSpPr txBox="1"/>
          <p:nvPr/>
        </p:nvSpPr>
        <p:spPr>
          <a:xfrm>
            <a:off x="7467299" y="3059668"/>
            <a:ext cx="35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Create list of synonyms </a:t>
            </a:r>
          </a:p>
        </p:txBody>
      </p:sp>
    </p:spTree>
    <p:extLst>
      <p:ext uri="{BB962C8B-B14F-4D97-AF65-F5344CB8AC3E}">
        <p14:creationId xmlns:p14="http://schemas.microsoft.com/office/powerpoint/2010/main" val="245647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67B4346-CFBD-AB22-B88C-19186163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69" y="1665962"/>
            <a:ext cx="5721749" cy="4912812"/>
          </a:xfrm>
          <a:prstGeom prst="rect">
            <a:avLst/>
          </a:prstGeom>
        </p:spPr>
      </p:pic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96C1FD5D-5265-6728-5529-409136694B1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7. Repeat for all taxa</a:t>
            </a:r>
          </a:p>
        </p:txBody>
      </p:sp>
      <p:sp>
        <p:nvSpPr>
          <p:cNvPr id="7" name="Exploring the dataset in R - dplyr…">
            <a:extLst>
              <a:ext uri="{FF2B5EF4-FFF2-40B4-BE49-F238E27FC236}">
                <a16:creationId xmlns:a16="http://schemas.microsoft.com/office/drawing/2014/main" id="{260B29CE-F901-8A1F-9E91-580D095ADB80}"/>
              </a:ext>
            </a:extLst>
          </p:cNvPr>
          <p:cNvSpPr txBox="1"/>
          <p:nvPr/>
        </p:nvSpPr>
        <p:spPr>
          <a:xfrm>
            <a:off x="6712349" y="1941696"/>
            <a:ext cx="8099459" cy="388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spAutoFit/>
          </a:bodyPr>
          <a:lstStyle/>
          <a:p>
            <a:pPr marL="460375" indent="-450850">
              <a:buSzPct val="100000"/>
              <a:defRPr sz="3200"/>
            </a:pPr>
            <a:r>
              <a:rPr lang="en-US" sz="2250" dirty="0"/>
              <a:t>0.   Read in downloaded data</a:t>
            </a:r>
          </a:p>
          <a:p>
            <a:pPr marL="446469" indent="-446469">
              <a:buSzPct val="100000"/>
              <a:buAutoNum type="arabicPeriod"/>
              <a:defRPr sz="3200"/>
            </a:pPr>
            <a:r>
              <a:rPr lang="en-US" sz="2250" dirty="0"/>
              <a:t>Resolve taxon names</a:t>
            </a:r>
          </a:p>
          <a:p>
            <a:pPr marL="446469" indent="-446469">
              <a:buSzPct val="100000"/>
              <a:buFontTx/>
              <a:buAutoNum type="arabicPeriod"/>
              <a:defRPr sz="3200"/>
            </a:pPr>
            <a:r>
              <a:rPr lang="en-US" sz="2250" dirty="0"/>
              <a:t>Clean localities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Precision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Remove impossible points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Most common coordinate: 0.00, 0.00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Cultivated zones, botanical gardens, </a:t>
            </a:r>
            <a:r>
              <a:rPr sz="2250" dirty="0" err="1"/>
              <a:t>ec</a:t>
            </a:r>
            <a:r>
              <a:rPr lang="en-US" sz="2250" dirty="0" err="1"/>
              <a:t>t</a:t>
            </a:r>
            <a:r>
              <a:rPr lang="en-US" sz="2250" dirty="0"/>
              <a:t>.</a:t>
            </a:r>
            <a:endParaRPr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sz="2250" dirty="0"/>
              <a:t>Remove duplicates</a:t>
            </a:r>
            <a:endParaRPr lang="en-US"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Spatial correction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Visualize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Save </a:t>
            </a:r>
            <a:r>
              <a:rPr lang="en-US" sz="2250" dirty="0" err="1"/>
              <a:t>cleaned.csv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363744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99F870FC-3619-D72D-A2DC-7FA54A11D61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8. Make Maxent Ready</a:t>
            </a:r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D22AFB7-76A3-C2B2-244A-2020D834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3088"/>
            <a:ext cx="10404815" cy="20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4EB6753-598E-F853-F2FB-F8FA48E8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99" y="1488319"/>
            <a:ext cx="7272403" cy="5214944"/>
          </a:xfrm>
          <a:prstGeom prst="rect">
            <a:avLst/>
          </a:prstGeom>
        </p:spPr>
      </p:pic>
      <p:sp>
        <p:nvSpPr>
          <p:cNvPr id="5" name="Occurrence data cleaning">
            <a:extLst>
              <a:ext uri="{FF2B5EF4-FFF2-40B4-BE49-F238E27FC236}">
                <a16:creationId xmlns:a16="http://schemas.microsoft.com/office/drawing/2014/main" id="{3125F6C1-C2EC-1C6B-8A39-ABDAC119464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8. Make Maxent Ready</a:t>
            </a:r>
          </a:p>
        </p:txBody>
      </p:sp>
    </p:spTree>
    <p:extLst>
      <p:ext uri="{BB962C8B-B14F-4D97-AF65-F5344CB8AC3E}">
        <p14:creationId xmlns:p14="http://schemas.microsoft.com/office/powerpoint/2010/main" val="209320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BFCC5-B849-B96C-27BF-78361676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47" y="1303154"/>
            <a:ext cx="7772400" cy="5551714"/>
          </a:xfrm>
          <a:prstGeom prst="rect">
            <a:avLst/>
          </a:prstGeom>
        </p:spPr>
      </p:pic>
      <p:sp>
        <p:nvSpPr>
          <p:cNvPr id="3" name="Occurrence data cleaning">
            <a:extLst>
              <a:ext uri="{FF2B5EF4-FFF2-40B4-BE49-F238E27FC236}">
                <a16:creationId xmlns:a16="http://schemas.microsoft.com/office/drawing/2014/main" id="{EAE90CAB-494D-76A1-FA44-8DEA001FB79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8. Make Maxent Ready</a:t>
            </a:r>
          </a:p>
        </p:txBody>
      </p:sp>
    </p:spTree>
    <p:extLst>
      <p:ext uri="{BB962C8B-B14F-4D97-AF65-F5344CB8AC3E}">
        <p14:creationId xmlns:p14="http://schemas.microsoft.com/office/powerpoint/2010/main" val="15682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ccurrence data cleaning">
            <a:extLst>
              <a:ext uri="{FF2B5EF4-FFF2-40B4-BE49-F238E27FC236}">
                <a16:creationId xmlns:a16="http://schemas.microsoft.com/office/drawing/2014/main" id="{7FC6F0ED-DC14-AA48-9E8C-3F0DAEC1B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lang="en-US" sz="6000" dirty="0"/>
              <a:t>Load Packages</a:t>
            </a:r>
            <a:endParaRPr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D6372-DE97-AA44-B1D7-E86269BFEE2A}"/>
              </a:ext>
            </a:extLst>
          </p:cNvPr>
          <p:cNvSpPr txBox="1"/>
          <p:nvPr/>
        </p:nvSpPr>
        <p:spPr>
          <a:xfrm>
            <a:off x="846222" y="449585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/>
              <a:t>gatoRs</a:t>
            </a:r>
            <a:r>
              <a:rPr lang="en-US" sz="2800" dirty="0"/>
              <a:t> custom package for processing biodiversity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Geospatial packages include </a:t>
            </a:r>
            <a:r>
              <a:rPr lang="en-US" sz="2800" b="1" dirty="0"/>
              <a:t>sf </a:t>
            </a:r>
            <a:r>
              <a:rPr lang="en-US" sz="2800" dirty="0"/>
              <a:t>and</a:t>
            </a:r>
            <a:r>
              <a:rPr lang="en-US" sz="2800" b="1" dirty="0"/>
              <a:t>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ggplot2, </a:t>
            </a:r>
            <a:r>
              <a:rPr lang="en-US" sz="2800" b="1" dirty="0" err="1"/>
              <a:t>ggspatial</a:t>
            </a:r>
            <a:r>
              <a:rPr lang="en-US" sz="2800" b="1" dirty="0"/>
              <a:t>, </a:t>
            </a:r>
            <a:r>
              <a:rPr lang="en-US" sz="2800" dirty="0"/>
              <a:t>and </a:t>
            </a:r>
            <a:r>
              <a:rPr lang="en-US" sz="2800" b="1" dirty="0"/>
              <a:t>leaflet</a:t>
            </a:r>
            <a:r>
              <a:rPr lang="en-US" sz="2800" dirty="0"/>
              <a:t> are for visualization</a:t>
            </a:r>
            <a:endParaRPr lang="en-US" sz="2800" b="1" dirty="0"/>
          </a:p>
        </p:txBody>
      </p:sp>
      <p:pic>
        <p:nvPicPr>
          <p:cNvPr id="5" name="Picture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00C03C-76E8-7BDE-FAC1-10B20EC6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40" y="1415991"/>
            <a:ext cx="9672616" cy="29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296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9FD939-5AB1-AD64-0C04-2FF7A969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11" y="1587326"/>
            <a:ext cx="9704201" cy="3974230"/>
          </a:xfrm>
          <a:prstGeom prst="rect">
            <a:avLst/>
          </a:prstGeom>
        </p:spPr>
      </p:pic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66892259-86FD-DC34-7207-7285ECB750E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8. Make Maxent Ready</a:t>
            </a:r>
          </a:p>
        </p:txBody>
      </p:sp>
    </p:spTree>
    <p:extLst>
      <p:ext uri="{BB962C8B-B14F-4D97-AF65-F5344CB8AC3E}">
        <p14:creationId xmlns:p14="http://schemas.microsoft.com/office/powerpoint/2010/main" val="68756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716B51CD-0F9A-0F4B-80AE-CF89192940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Minimum occurrence records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24A0-5D6C-A941-B7A1-084EE81F865E}"/>
              </a:ext>
            </a:extLst>
          </p:cNvPr>
          <p:cNvSpPr txBox="1"/>
          <p:nvPr/>
        </p:nvSpPr>
        <p:spPr>
          <a:xfrm>
            <a:off x="876300" y="1652603"/>
            <a:ext cx="10987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points should represent the env. variability true to your species.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Too few points may not classify your species suitable conditions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not clear the minimum number of points needed.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Might be dependent on the extent of the study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3, 4, or 5 have been suggested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 per env. variable has also been suggested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More env. variables may not significantly change the minimum sample size needed (see study below).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14CBE-9342-F64A-AD77-4F81180F4041}"/>
              </a:ext>
            </a:extLst>
          </p:cNvPr>
          <p:cNvSpPr txBox="1"/>
          <p:nvPr/>
        </p:nvSpPr>
        <p:spPr>
          <a:xfrm>
            <a:off x="0" y="589189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Proosdij</a:t>
            </a:r>
            <a:r>
              <a:rPr lang="en-US" sz="2400" dirty="0"/>
              <a:t> et al. 2016. Minimum required number of specimen records to develop accurate species distribution models. </a:t>
            </a:r>
            <a:r>
              <a:rPr lang="en-US" sz="2400" dirty="0" err="1"/>
              <a:t>Ecography</a:t>
            </a:r>
            <a:r>
              <a:rPr lang="en-US" sz="2400" dirty="0"/>
              <a:t>.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46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5689C1A5-36DF-6243-8E7C-9FF1D40A91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Load Data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74EF-5AA3-224B-A6A9-5386AF95F256}"/>
              </a:ext>
            </a:extLst>
          </p:cNvPr>
          <p:cNvSpPr txBox="1"/>
          <p:nvPr/>
        </p:nvSpPr>
        <p:spPr>
          <a:xfrm>
            <a:off x="838200" y="385271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read.csv</a:t>
            </a:r>
            <a:r>
              <a:rPr lang="en-US" sz="2800" b="1" dirty="0"/>
              <a:t> </a:t>
            </a:r>
            <a:r>
              <a:rPr lang="en-US" sz="2800" dirty="0"/>
              <a:t>is a base function of R, it reads csv files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40277A-3E55-3367-EB3F-2833902C6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8" b="62841"/>
          <a:stretch/>
        </p:blipFill>
        <p:spPr>
          <a:xfrm>
            <a:off x="2096640" y="2097740"/>
            <a:ext cx="8771945" cy="15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65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D655-4686-D443-8AA9-EBF8157BA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34627"/>
            <a:ext cx="10515600" cy="26696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nrow</a:t>
            </a:r>
            <a:r>
              <a:rPr lang="en-US" sz="2800" dirty="0"/>
              <a:t> print the </a:t>
            </a:r>
            <a:r>
              <a:rPr lang="en-US" sz="2800" b="1" dirty="0"/>
              <a:t>n</a:t>
            </a:r>
            <a:r>
              <a:rPr lang="en-US" sz="2800" dirty="0"/>
              <a:t>umber of </a:t>
            </a:r>
            <a:r>
              <a:rPr lang="en-US" sz="2800" b="1" dirty="0"/>
              <a:t>row</a:t>
            </a:r>
            <a:r>
              <a:rPr lang="en-US" sz="2800" dirty="0"/>
              <a:t>s</a:t>
            </a:r>
          </a:p>
        </p:txBody>
      </p:sp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71334BC2-532E-D74E-953C-1C29E0784A0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Look at the Data File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3E3DBB9-5DBC-F91C-1999-BBAB798FC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65"/>
          <a:stretch/>
        </p:blipFill>
        <p:spPr>
          <a:xfrm>
            <a:off x="1800224" y="2076226"/>
            <a:ext cx="8874835" cy="24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74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1. Resolve taxon names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1C9510-0876-BA48-A6AC-E012A6FB92DF}"/>
              </a:ext>
            </a:extLst>
          </p:cNvPr>
          <p:cNvSpPr txBox="1">
            <a:spLocks/>
          </p:cNvSpPr>
          <p:nvPr/>
        </p:nvSpPr>
        <p:spPr>
          <a:xfrm>
            <a:off x="838200" y="5110412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unique</a:t>
            </a:r>
            <a:r>
              <a:rPr lang="en-US" dirty="0"/>
              <a:t> prints unique values in the column </a:t>
            </a:r>
            <a:r>
              <a:rPr lang="en-US" b="1" i="1" dirty="0"/>
              <a:t>name</a:t>
            </a:r>
            <a:r>
              <a:rPr lang="en-US" dirty="0"/>
              <a:t> from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b="1" i="1" dirty="0" err="1"/>
              <a:t>rawdf</a:t>
            </a:r>
            <a:r>
              <a:rPr lang="en-US" dirty="0"/>
              <a:t>.</a:t>
            </a:r>
          </a:p>
          <a:p>
            <a:r>
              <a:rPr lang="en-US" b="1" dirty="0"/>
              <a:t>c</a:t>
            </a:r>
            <a:r>
              <a:rPr lang="en-US" dirty="0"/>
              <a:t> creates a list stored in the object</a:t>
            </a:r>
            <a:r>
              <a:rPr lang="en-US" b="1" i="1" dirty="0"/>
              <a:t> search </a:t>
            </a:r>
            <a:r>
              <a:rPr lang="en-US" dirty="0"/>
              <a:t>that contains </a:t>
            </a:r>
            <a:r>
              <a:rPr lang="en-US" b="1" i="1" dirty="0"/>
              <a:t>“Shortia galacifolia”</a:t>
            </a:r>
            <a:r>
              <a:rPr lang="en-US" dirty="0"/>
              <a:t> and </a:t>
            </a:r>
            <a:r>
              <a:rPr lang="en-US" b="1" i="1" dirty="0"/>
              <a:t>“</a:t>
            </a:r>
            <a:r>
              <a:rPr lang="en-US" b="1" i="1" dirty="0" err="1"/>
              <a:t>Sherwoodia</a:t>
            </a:r>
            <a:r>
              <a:rPr lang="en-US" b="1" i="1" dirty="0"/>
              <a:t> galacifolia”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02BDD5-9F78-76C3-44ED-4F386E3EF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14"/>
          <a:stretch/>
        </p:blipFill>
        <p:spPr>
          <a:xfrm>
            <a:off x="2849807" y="1519277"/>
            <a:ext cx="6492386" cy="35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1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16E6F8-2A25-9846-84C1-E1944F328AC0}"/>
              </a:ext>
            </a:extLst>
          </p:cNvPr>
          <p:cNvSpPr txBox="1">
            <a:spLocks/>
          </p:cNvSpPr>
          <p:nvPr/>
        </p:nvSpPr>
        <p:spPr>
          <a:xfrm>
            <a:off x="838200" y="3801939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we are going to harmonize taxonomy using </a:t>
            </a:r>
            <a:r>
              <a:rPr lang="en-US" b="1" dirty="0" err="1"/>
              <a:t>taxa_clean</a:t>
            </a:r>
            <a:r>
              <a:rPr lang="en-US" b="1" dirty="0"/>
              <a:t>(). </a:t>
            </a:r>
          </a:p>
          <a:p>
            <a:r>
              <a:rPr lang="en-US" dirty="0"/>
              <a:t>This function has three filter options: exact, fuzzy, or interactive.</a:t>
            </a:r>
          </a:p>
          <a:p>
            <a:pPr marL="0" indent="0">
              <a:buNone/>
            </a:pPr>
            <a:br>
              <a:rPr lang="en-US" b="1" i="1" dirty="0"/>
            </a:br>
            <a:endParaRPr lang="en-US" b="1" i="1" dirty="0"/>
          </a:p>
          <a:p>
            <a:endParaRPr lang="en-US" dirty="0"/>
          </a:p>
        </p:txBody>
      </p:sp>
      <p:sp>
        <p:nvSpPr>
          <p:cNvPr id="5" name="Occurrence data cleaning">
            <a:extLst>
              <a:ext uri="{FF2B5EF4-FFF2-40B4-BE49-F238E27FC236}">
                <a16:creationId xmlns:a16="http://schemas.microsoft.com/office/drawing/2014/main" id="{663AD2CC-7801-5742-873F-10808E5CDCE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1. Resolve taxon names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FA1455-81CF-512E-5D7B-F6B2AACB6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87"/>
          <a:stretch/>
        </p:blipFill>
        <p:spPr>
          <a:xfrm>
            <a:off x="2279650" y="1843088"/>
            <a:ext cx="7632700" cy="17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7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Clean localities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203CBC-63C5-214C-9DB1-32A5FB19C8AC}"/>
              </a:ext>
            </a:extLst>
          </p:cNvPr>
          <p:cNvSpPr txBox="1">
            <a:spLocks/>
          </p:cNvSpPr>
          <p:nvPr/>
        </p:nvSpPr>
        <p:spPr>
          <a:xfrm>
            <a:off x="1088721" y="4759074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basic_locality_clean</a:t>
            </a:r>
            <a:r>
              <a:rPr lang="en-US" b="1" dirty="0"/>
              <a:t>() </a:t>
            </a:r>
            <a:r>
              <a:rPr lang="en-US" dirty="0"/>
              <a:t>is from the package </a:t>
            </a:r>
            <a:r>
              <a:rPr lang="en-US" b="1" dirty="0" err="1"/>
              <a:t>gatoRs</a:t>
            </a:r>
            <a:endParaRPr lang="en-US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4FA080B-FF21-AB0D-340B-D1058E29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5" y="1553207"/>
            <a:ext cx="10783690" cy="26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2. Clean localities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8B30DB-C302-2D47-B0D2-F590855D7355}"/>
              </a:ext>
            </a:extLst>
          </p:cNvPr>
          <p:cNvSpPr txBox="1">
            <a:spLocks/>
          </p:cNvSpPr>
          <p:nvPr/>
        </p:nvSpPr>
        <p:spPr>
          <a:xfrm>
            <a:off x="1016512" y="3429000"/>
            <a:ext cx="5197258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retains records in the column long/</a:t>
            </a:r>
            <a:r>
              <a:rPr lang="en-US" dirty="0" err="1"/>
              <a:t>lat</a:t>
            </a:r>
            <a:r>
              <a:rPr lang="en-US" dirty="0"/>
              <a:t> that are not (!=) equal to 0.00</a:t>
            </a:r>
          </a:p>
          <a:p>
            <a:r>
              <a:rPr lang="en-US" dirty="0"/>
              <a:t>”There’s no place like 0,0”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FF3A-75BB-3D42-8939-B71F7CE7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74" y="3512790"/>
            <a:ext cx="4840497" cy="3004246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5CE9C6-EC7F-DFC7-289A-16A19C9CD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87"/>
          <a:stretch/>
        </p:blipFill>
        <p:spPr>
          <a:xfrm>
            <a:off x="704155" y="1555478"/>
            <a:ext cx="10783690" cy="1935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2B691E-928C-922A-9504-FC17871057B2}"/>
              </a:ext>
            </a:extLst>
          </p:cNvPr>
          <p:cNvSpPr/>
          <p:nvPr/>
        </p:nvSpPr>
        <p:spPr>
          <a:xfrm>
            <a:off x="3945699" y="2337354"/>
            <a:ext cx="7067811" cy="100208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6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924</Words>
  <Application>Microsoft Macintosh PowerPoint</Application>
  <PresentationFormat>Widescreen</PresentationFormat>
  <Paragraphs>130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02- Occurrence Record Cleaning</vt:lpstr>
      <vt:lpstr>Occurrence data cleaning</vt:lpstr>
      <vt:lpstr>Load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Gaynor</dc:creator>
  <cp:lastModifiedBy>Michelle Gaynor</cp:lastModifiedBy>
  <cp:revision>43</cp:revision>
  <dcterms:created xsi:type="dcterms:W3CDTF">2020-02-10T14:38:56Z</dcterms:created>
  <dcterms:modified xsi:type="dcterms:W3CDTF">2023-07-06T16:42:47Z</dcterms:modified>
</cp:coreProperties>
</file>